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4" r:id="rId3"/>
    <p:sldId id="265" r:id="rId4"/>
    <p:sldId id="269" r:id="rId5"/>
    <p:sldId id="267" r:id="rId6"/>
    <p:sldId id="259" r:id="rId7"/>
    <p:sldId id="260" r:id="rId8"/>
    <p:sldId id="268" r:id="rId9"/>
    <p:sldId id="261" r:id="rId10"/>
    <p:sldId id="262" r:id="rId11"/>
    <p:sldId id="270"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D69AA877-0750-48E8-A08D-958FA8E52361}" type="datetimeFigureOut">
              <a:rPr lang="nl-NL" smtClean="0"/>
              <a:pPr/>
              <a:t>15-12-2014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EC2F48E-A4F1-4DDA-864F-66E6F780E4F6}"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69AA877-0750-48E8-A08D-958FA8E52361}" type="datetimeFigureOut">
              <a:rPr lang="nl-NL" smtClean="0"/>
              <a:pPr/>
              <a:t>15-12-2014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EC2F48E-A4F1-4DDA-864F-66E6F780E4F6}"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69AA877-0750-48E8-A08D-958FA8E52361}" type="datetimeFigureOut">
              <a:rPr lang="nl-NL" smtClean="0"/>
              <a:pPr/>
              <a:t>15-12-2014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EC2F48E-A4F1-4DDA-864F-66E6F780E4F6}"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69AA877-0750-48E8-A08D-958FA8E52361}" type="datetimeFigureOut">
              <a:rPr lang="nl-NL" smtClean="0"/>
              <a:pPr/>
              <a:t>15-12-2014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EC2F48E-A4F1-4DDA-864F-66E6F780E4F6}"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69AA877-0750-48E8-A08D-958FA8E52361}" type="datetimeFigureOut">
              <a:rPr lang="nl-NL" smtClean="0"/>
              <a:pPr/>
              <a:t>15-12-2014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EC2F48E-A4F1-4DDA-864F-66E6F780E4F6}"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69AA877-0750-48E8-A08D-958FA8E52361}" type="datetimeFigureOut">
              <a:rPr lang="nl-NL" smtClean="0"/>
              <a:pPr/>
              <a:t>15-12-2014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EC2F48E-A4F1-4DDA-864F-66E6F780E4F6}"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69AA877-0750-48E8-A08D-958FA8E52361}" type="datetimeFigureOut">
              <a:rPr lang="nl-NL" smtClean="0"/>
              <a:pPr/>
              <a:t>15-12-2014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EC2F48E-A4F1-4DDA-864F-66E6F780E4F6}"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69AA877-0750-48E8-A08D-958FA8E52361}" type="datetimeFigureOut">
              <a:rPr lang="nl-NL" smtClean="0"/>
              <a:pPr/>
              <a:t>15-12-2014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EC2F48E-A4F1-4DDA-864F-66E6F780E4F6}"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69AA877-0750-48E8-A08D-958FA8E52361}" type="datetimeFigureOut">
              <a:rPr lang="nl-NL" smtClean="0"/>
              <a:pPr/>
              <a:t>15-12-2014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EC2F48E-A4F1-4DDA-864F-66E6F780E4F6}"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69AA877-0750-48E8-A08D-958FA8E52361}" type="datetimeFigureOut">
              <a:rPr lang="nl-NL" smtClean="0"/>
              <a:pPr/>
              <a:t>15-12-2014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EC2F48E-A4F1-4DDA-864F-66E6F780E4F6}"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69AA877-0750-48E8-A08D-958FA8E52361}" type="datetimeFigureOut">
              <a:rPr lang="nl-NL" smtClean="0"/>
              <a:pPr/>
              <a:t>15-12-2014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EC2F48E-A4F1-4DDA-864F-66E6F780E4F6}"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9AA877-0750-48E8-A08D-958FA8E52361}" type="datetimeFigureOut">
              <a:rPr lang="nl-NL" smtClean="0"/>
              <a:pPr/>
              <a:t>15-12-2014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C2F48E-A4F1-4DDA-864F-66E6F780E4F6}"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p:cNvSpPr>
            <a:spLocks noGrp="1"/>
          </p:cNvSpPr>
          <p:nvPr>
            <p:ph type="title"/>
          </p:nvPr>
        </p:nvSpPr>
        <p:spPr>
          <a:xfrm>
            <a:off x="457200" y="274638"/>
            <a:ext cx="8229600" cy="1138138"/>
          </a:xfrm>
        </p:spPr>
        <p:txBody>
          <a:bodyPr>
            <a:normAutofit fontScale="90000"/>
          </a:bodyPr>
          <a:lstStyle/>
          <a:p>
            <a:r>
              <a:rPr lang="nl-NL" sz="3200" b="1" dirty="0" smtClean="0"/>
              <a:t>B. Stof 2 Zelf cellen bekijken</a:t>
            </a:r>
            <a:br>
              <a:rPr lang="nl-NL" sz="3200" b="1" dirty="0" smtClean="0"/>
            </a:br>
            <a:r>
              <a:rPr lang="nl-NL" sz="3200" b="1" dirty="0" smtClean="0"/>
              <a:t>B. Stof 3 Plantaardige en dierlijke cellen </a:t>
            </a:r>
            <a:r>
              <a:rPr lang="nl-NL" sz="3200" dirty="0" smtClean="0"/>
              <a:t/>
            </a:r>
            <a:br>
              <a:rPr lang="nl-NL" sz="3200" dirty="0" smtClean="0"/>
            </a:br>
            <a:r>
              <a:rPr lang="nl-NL" sz="3200" dirty="0" smtClean="0"/>
              <a:t>Algemeen: Cellen</a:t>
            </a:r>
          </a:p>
        </p:txBody>
      </p:sp>
      <p:sp>
        <p:nvSpPr>
          <p:cNvPr id="50179" name="Tijdelijke aanduiding voor inhoud 2"/>
          <p:cNvSpPr>
            <a:spLocks noGrp="1"/>
          </p:cNvSpPr>
          <p:nvPr>
            <p:ph idx="1"/>
          </p:nvPr>
        </p:nvSpPr>
        <p:spPr>
          <a:xfrm>
            <a:off x="395288" y="1700808"/>
            <a:ext cx="8229600" cy="4752380"/>
          </a:xfrm>
        </p:spPr>
        <p:txBody>
          <a:bodyPr/>
          <a:lstStyle/>
          <a:p>
            <a:pPr>
              <a:buNone/>
            </a:pPr>
            <a:r>
              <a:rPr lang="nl-NL" sz="2000" dirty="0" smtClean="0"/>
              <a:t>- Cellen kennen vele vormen</a:t>
            </a:r>
          </a:p>
          <a:p>
            <a:pPr>
              <a:buNone/>
            </a:pPr>
            <a:r>
              <a:rPr lang="nl-NL" sz="2000" dirty="0" smtClean="0"/>
              <a:t>- In de mens komen meer dan 200 verschillende typen cellen voor</a:t>
            </a:r>
          </a:p>
          <a:p>
            <a:pPr>
              <a:buNone/>
            </a:pPr>
            <a:r>
              <a:rPr lang="nl-NL" sz="2000" dirty="0" smtClean="0"/>
              <a:t>- De vorm is afhankelijk van de functie die cellen hebben in je lichaam</a:t>
            </a:r>
          </a:p>
          <a:p>
            <a:endParaRPr lang="nl-NL" sz="2400" dirty="0" smtClean="0"/>
          </a:p>
        </p:txBody>
      </p:sp>
      <p:pic>
        <p:nvPicPr>
          <p:cNvPr id="50180" name="Afbeelding 3" descr="trilhaarcel.jpg"/>
          <p:cNvPicPr>
            <a:picLocks noChangeAspect="1"/>
          </p:cNvPicPr>
          <p:nvPr/>
        </p:nvPicPr>
        <p:blipFill>
          <a:blip r:embed="rId2" cstate="print"/>
          <a:srcRect/>
          <a:stretch>
            <a:fillRect/>
          </a:stretch>
        </p:blipFill>
        <p:spPr bwMode="auto">
          <a:xfrm>
            <a:off x="539552" y="2996952"/>
            <a:ext cx="1733550" cy="1700212"/>
          </a:xfrm>
          <a:prstGeom prst="rect">
            <a:avLst/>
          </a:prstGeom>
          <a:noFill/>
          <a:ln w="9525">
            <a:noFill/>
            <a:miter lim="800000"/>
            <a:headEnd/>
            <a:tailEnd/>
          </a:ln>
        </p:spPr>
      </p:pic>
      <p:pic>
        <p:nvPicPr>
          <p:cNvPr id="50181" name="Afbeelding 4" descr="Zenuwcel.jpg"/>
          <p:cNvPicPr>
            <a:picLocks noChangeAspect="1"/>
          </p:cNvPicPr>
          <p:nvPr/>
        </p:nvPicPr>
        <p:blipFill>
          <a:blip r:embed="rId3" cstate="print"/>
          <a:srcRect/>
          <a:stretch>
            <a:fillRect/>
          </a:stretch>
        </p:blipFill>
        <p:spPr bwMode="auto">
          <a:xfrm>
            <a:off x="3851920" y="2852936"/>
            <a:ext cx="2857500" cy="1800225"/>
          </a:xfrm>
          <a:prstGeom prst="rect">
            <a:avLst/>
          </a:prstGeom>
          <a:noFill/>
          <a:ln w="9525">
            <a:noFill/>
            <a:miter lim="800000"/>
            <a:headEnd/>
            <a:tailEnd/>
          </a:ln>
        </p:spPr>
      </p:pic>
      <p:pic>
        <p:nvPicPr>
          <p:cNvPr id="50182" name="Afbeelding 5" descr="zaadcel en eicel.jpg"/>
          <p:cNvPicPr>
            <a:picLocks noChangeAspect="1"/>
          </p:cNvPicPr>
          <p:nvPr/>
        </p:nvPicPr>
        <p:blipFill>
          <a:blip r:embed="rId4" cstate="print"/>
          <a:srcRect/>
          <a:stretch>
            <a:fillRect/>
          </a:stretch>
        </p:blipFill>
        <p:spPr bwMode="auto">
          <a:xfrm>
            <a:off x="5292080" y="4797152"/>
            <a:ext cx="2592388" cy="1901825"/>
          </a:xfrm>
          <a:prstGeom prst="rect">
            <a:avLst/>
          </a:prstGeom>
          <a:noFill/>
          <a:ln w="9525">
            <a:noFill/>
            <a:miter lim="800000"/>
            <a:headEnd/>
            <a:tailEnd/>
          </a:ln>
        </p:spPr>
      </p:pic>
      <p:pic>
        <p:nvPicPr>
          <p:cNvPr id="50183" name="Afbeelding 6" descr="rode bloedcel.jpg"/>
          <p:cNvPicPr>
            <a:picLocks noChangeAspect="1"/>
          </p:cNvPicPr>
          <p:nvPr/>
        </p:nvPicPr>
        <p:blipFill>
          <a:blip r:embed="rId5" cstate="print"/>
          <a:srcRect/>
          <a:stretch>
            <a:fillRect/>
          </a:stretch>
        </p:blipFill>
        <p:spPr bwMode="auto">
          <a:xfrm>
            <a:off x="1259632" y="4797152"/>
            <a:ext cx="2381250" cy="1924050"/>
          </a:xfrm>
          <a:prstGeom prst="rect">
            <a:avLst/>
          </a:prstGeom>
          <a:noFill/>
          <a:ln w="9525">
            <a:noFill/>
            <a:miter lim="800000"/>
            <a:headEnd/>
            <a:tailEnd/>
          </a:ln>
        </p:spPr>
      </p:pic>
      <p:sp>
        <p:nvSpPr>
          <p:cNvPr id="50184" name="Tijdelijke aanduiding voor dianummer 8"/>
          <p:cNvSpPr>
            <a:spLocks noGrp="1"/>
          </p:cNvSpPr>
          <p:nvPr>
            <p:ph type="sldNum" sz="quarter" idx="12"/>
          </p:nvPr>
        </p:nvSpPr>
        <p:spPr>
          <a:noFill/>
        </p:spPr>
        <p:txBody>
          <a:bodyPr/>
          <a:lstStyle/>
          <a:p>
            <a:fld id="{587F78B4-8565-45E9-A965-E97ECC5EC6FE}" type="slidenum">
              <a:rPr lang="nl-NL" smtClean="0"/>
              <a:pPr/>
              <a:t>1</a:t>
            </a:fld>
            <a:endParaRPr lang="nl-NL"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el 1"/>
          <p:cNvSpPr>
            <a:spLocks noGrp="1"/>
          </p:cNvSpPr>
          <p:nvPr>
            <p:ph type="title"/>
          </p:nvPr>
        </p:nvSpPr>
        <p:spPr>
          <a:xfrm>
            <a:off x="457200" y="274638"/>
            <a:ext cx="8229600" cy="706437"/>
          </a:xfrm>
        </p:spPr>
        <p:txBody>
          <a:bodyPr>
            <a:normAutofit fontScale="90000"/>
          </a:bodyPr>
          <a:lstStyle/>
          <a:p>
            <a:r>
              <a:rPr lang="nl-NL" sz="3200" b="1" dirty="0" smtClean="0"/>
              <a:t>Virussen  2    </a:t>
            </a:r>
            <a:r>
              <a:rPr lang="nl-NL" sz="3200" dirty="0" smtClean="0"/>
              <a:t>Hoe het virus jouw cel dwingt het virus te vermenigvuldigen</a:t>
            </a:r>
          </a:p>
        </p:txBody>
      </p:sp>
      <p:pic>
        <p:nvPicPr>
          <p:cNvPr id="56323" name="Tijdelijke aanduiding voor inhoud 3" descr="virus en uitleg.jpg"/>
          <p:cNvPicPr>
            <a:picLocks noGrp="1" noChangeAspect="1"/>
          </p:cNvPicPr>
          <p:nvPr>
            <p:ph idx="1"/>
          </p:nvPr>
        </p:nvPicPr>
        <p:blipFill>
          <a:blip r:embed="rId2" cstate="print"/>
          <a:srcRect/>
          <a:stretch>
            <a:fillRect/>
          </a:stretch>
        </p:blipFill>
        <p:spPr>
          <a:xfrm>
            <a:off x="1692275" y="1268413"/>
            <a:ext cx="5851525" cy="5459412"/>
          </a:xfrm>
        </p:spPr>
      </p:pic>
      <p:sp>
        <p:nvSpPr>
          <p:cNvPr id="56324" name="Tijdelijke aanduiding voor dianummer 4"/>
          <p:cNvSpPr>
            <a:spLocks noGrp="1"/>
          </p:cNvSpPr>
          <p:nvPr>
            <p:ph type="sldNum" sz="quarter" idx="12"/>
          </p:nvPr>
        </p:nvSpPr>
        <p:spPr>
          <a:noFill/>
        </p:spPr>
        <p:txBody>
          <a:bodyPr/>
          <a:lstStyle/>
          <a:p>
            <a:fld id="{485A1116-ED77-421D-9985-3C4D5066CEBE}" type="slidenum">
              <a:rPr lang="nl-NL" smtClean="0"/>
              <a:pPr/>
              <a:t>10</a:t>
            </a:fld>
            <a:endParaRPr lang="nl-NL"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fontScale="90000"/>
          </a:bodyPr>
          <a:lstStyle/>
          <a:p>
            <a:r>
              <a:rPr lang="en-US" dirty="0" err="1" smtClean="0"/>
              <a:t>Practica</a:t>
            </a:r>
            <a:r>
              <a:rPr lang="en-US" dirty="0" smtClean="0"/>
              <a:t>:</a:t>
            </a:r>
            <a:br>
              <a:rPr lang="en-US" dirty="0" smtClean="0"/>
            </a:br>
            <a:endParaRPr lang="nl-NL" dirty="0"/>
          </a:p>
        </p:txBody>
      </p:sp>
      <p:sp>
        <p:nvSpPr>
          <p:cNvPr id="3" name="Tijdelijke aanduiding voor inhoud 2"/>
          <p:cNvSpPr>
            <a:spLocks noGrp="1"/>
          </p:cNvSpPr>
          <p:nvPr>
            <p:ph idx="1"/>
          </p:nvPr>
        </p:nvSpPr>
        <p:spPr>
          <a:xfrm>
            <a:off x="457200" y="1052736"/>
            <a:ext cx="8229600" cy="5073427"/>
          </a:xfrm>
        </p:spPr>
        <p:txBody>
          <a:bodyPr>
            <a:normAutofit/>
          </a:bodyPr>
          <a:lstStyle/>
          <a:p>
            <a:r>
              <a:rPr lang="en-US" sz="2400" dirty="0" smtClean="0"/>
              <a:t>Je </a:t>
            </a:r>
            <a:r>
              <a:rPr lang="en-US" sz="2400" dirty="0" err="1" smtClean="0"/>
              <a:t>krijgt</a:t>
            </a:r>
            <a:r>
              <a:rPr lang="en-US" sz="2400" dirty="0" smtClean="0"/>
              <a:t> diverse </a:t>
            </a:r>
            <a:r>
              <a:rPr lang="en-US" sz="2400" dirty="0" err="1" smtClean="0"/>
              <a:t>practica</a:t>
            </a:r>
            <a:r>
              <a:rPr lang="en-US" sz="2400" dirty="0" smtClean="0"/>
              <a:t> met de </a:t>
            </a:r>
            <a:r>
              <a:rPr lang="en-US" sz="2400" dirty="0" err="1" smtClean="0"/>
              <a:t>microscoop</a:t>
            </a:r>
            <a:endParaRPr lang="en-US" sz="2400" dirty="0" smtClean="0"/>
          </a:p>
          <a:p>
            <a:r>
              <a:rPr lang="en-US" sz="2400" dirty="0" err="1" smtClean="0"/>
              <a:t>Cellen</a:t>
            </a:r>
            <a:r>
              <a:rPr lang="en-US" sz="2400" dirty="0" smtClean="0"/>
              <a:t> </a:t>
            </a:r>
            <a:r>
              <a:rPr lang="en-US" sz="2400" dirty="0" err="1" smtClean="0"/>
              <a:t>waterpest</a:t>
            </a:r>
            <a:r>
              <a:rPr lang="en-US" sz="2400" dirty="0" smtClean="0"/>
              <a:t> (</a:t>
            </a:r>
            <a:r>
              <a:rPr lang="en-US" sz="2400" dirty="0" err="1" smtClean="0"/>
              <a:t>chloroplasten</a:t>
            </a:r>
            <a:r>
              <a:rPr lang="en-US" sz="2400" dirty="0" smtClean="0"/>
              <a:t>)</a:t>
            </a:r>
          </a:p>
          <a:p>
            <a:r>
              <a:rPr lang="en-US" sz="2400" dirty="0" err="1" smtClean="0"/>
              <a:t>Cellen</a:t>
            </a:r>
            <a:r>
              <a:rPr lang="en-US" sz="2400" dirty="0" smtClean="0"/>
              <a:t> </a:t>
            </a:r>
            <a:r>
              <a:rPr lang="en-US" sz="2400" dirty="0" err="1" smtClean="0"/>
              <a:t>wangslijmvlies</a:t>
            </a:r>
            <a:r>
              <a:rPr lang="en-US" sz="2400" dirty="0" smtClean="0"/>
              <a:t> (</a:t>
            </a:r>
            <a:r>
              <a:rPr lang="en-US" sz="2400" dirty="0" err="1" smtClean="0"/>
              <a:t>binnenkant</a:t>
            </a:r>
            <a:r>
              <a:rPr lang="en-US" sz="2400" dirty="0" smtClean="0"/>
              <a:t> van je </a:t>
            </a:r>
            <a:r>
              <a:rPr lang="en-US" sz="2400" dirty="0" err="1" smtClean="0"/>
              <a:t>wang</a:t>
            </a:r>
            <a:r>
              <a:rPr lang="en-US" sz="2400" dirty="0" smtClean="0"/>
              <a:t> = </a:t>
            </a:r>
            <a:r>
              <a:rPr lang="en-US" sz="2400" dirty="0" err="1" smtClean="0"/>
              <a:t>dekweefselcellen</a:t>
            </a:r>
            <a:r>
              <a:rPr lang="en-US" sz="2400" dirty="0" smtClean="0"/>
              <a:t>)</a:t>
            </a:r>
          </a:p>
          <a:p>
            <a:r>
              <a:rPr lang="en-US" sz="2400" dirty="0" err="1" smtClean="0"/>
              <a:t>Cellen</a:t>
            </a:r>
            <a:r>
              <a:rPr lang="en-US" sz="2400" dirty="0" smtClean="0"/>
              <a:t> </a:t>
            </a:r>
            <a:r>
              <a:rPr lang="en-US" sz="2400" dirty="0" err="1" smtClean="0"/>
              <a:t>beenweefsel</a:t>
            </a:r>
            <a:r>
              <a:rPr lang="en-US" sz="2400" dirty="0" smtClean="0"/>
              <a:t> (</a:t>
            </a:r>
            <a:r>
              <a:rPr lang="en-US" sz="2400" dirty="0" err="1" smtClean="0"/>
              <a:t>beencellen</a:t>
            </a:r>
            <a:r>
              <a:rPr lang="en-US" sz="2400" dirty="0" smtClean="0"/>
              <a:t> met </a:t>
            </a:r>
            <a:r>
              <a:rPr lang="en-US" sz="2400" dirty="0" err="1" smtClean="0"/>
              <a:t>celuitlopers</a:t>
            </a:r>
            <a:r>
              <a:rPr lang="en-US" sz="2400" dirty="0" smtClean="0"/>
              <a:t> en </a:t>
            </a:r>
            <a:r>
              <a:rPr lang="en-US" sz="2400" dirty="0" err="1" smtClean="0"/>
              <a:t>tussencelstof</a:t>
            </a:r>
            <a:r>
              <a:rPr lang="en-US" sz="2400" dirty="0" smtClean="0"/>
              <a:t> </a:t>
            </a:r>
            <a:r>
              <a:rPr lang="en-US" sz="2400" dirty="0" err="1" smtClean="0"/>
              <a:t>voor</a:t>
            </a:r>
            <a:r>
              <a:rPr lang="en-US" sz="2400" dirty="0" smtClean="0"/>
              <a:t> </a:t>
            </a:r>
            <a:r>
              <a:rPr lang="en-US" sz="2400" dirty="0" err="1" smtClean="0"/>
              <a:t>lijmgevende</a:t>
            </a:r>
            <a:r>
              <a:rPr lang="en-US" sz="2400" dirty="0" smtClean="0"/>
              <a:t> </a:t>
            </a:r>
            <a:r>
              <a:rPr lang="en-US" sz="2400" dirty="0" err="1" smtClean="0"/>
              <a:t>stof</a:t>
            </a:r>
            <a:r>
              <a:rPr lang="en-US" sz="2400" dirty="0" smtClean="0"/>
              <a:t> en </a:t>
            </a:r>
            <a:r>
              <a:rPr lang="en-US" sz="2400" dirty="0" err="1" smtClean="0"/>
              <a:t>kalk</a:t>
            </a:r>
            <a:r>
              <a:rPr lang="en-US" sz="2400" dirty="0" smtClean="0"/>
              <a:t>)</a:t>
            </a:r>
          </a:p>
          <a:p>
            <a:r>
              <a:rPr lang="en-US" sz="2400" dirty="0" err="1" smtClean="0"/>
              <a:t>Cellen</a:t>
            </a:r>
            <a:r>
              <a:rPr lang="en-US" sz="2400" dirty="0" smtClean="0"/>
              <a:t> </a:t>
            </a:r>
            <a:r>
              <a:rPr lang="en-US" sz="2400" dirty="0" err="1" smtClean="0"/>
              <a:t>kraakbeenweefsel</a:t>
            </a:r>
            <a:r>
              <a:rPr lang="en-US" sz="2400" dirty="0" smtClean="0"/>
              <a:t> (</a:t>
            </a:r>
            <a:r>
              <a:rPr lang="en-US" sz="2400" dirty="0" err="1" smtClean="0"/>
              <a:t>elastisch</a:t>
            </a:r>
            <a:r>
              <a:rPr lang="en-US" sz="2400" dirty="0" smtClean="0"/>
              <a:t> </a:t>
            </a:r>
            <a:r>
              <a:rPr lang="en-US" sz="2400" dirty="0" err="1" smtClean="0"/>
              <a:t>weefsel</a:t>
            </a:r>
            <a:r>
              <a:rPr lang="en-US" sz="2400" dirty="0" smtClean="0"/>
              <a:t> met </a:t>
            </a:r>
            <a:r>
              <a:rPr lang="en-US" sz="2400" dirty="0" err="1" smtClean="0"/>
              <a:t>tusssencelstof</a:t>
            </a:r>
            <a:r>
              <a:rPr lang="en-US" sz="2400" dirty="0" smtClean="0"/>
              <a:t>)</a:t>
            </a:r>
          </a:p>
          <a:p>
            <a:endParaRPr lang="en-US" sz="2400" dirty="0" smtClean="0"/>
          </a:p>
          <a:p>
            <a:r>
              <a:rPr lang="en-US" sz="2400" b="1" dirty="0" smtClean="0"/>
              <a:t>MAAK OPDRACHT 9 BLZ. 62 BOEK</a:t>
            </a:r>
          </a:p>
          <a:p>
            <a:endParaRPr lang="en-US" sz="2400" dirty="0" smtClean="0"/>
          </a:p>
          <a:p>
            <a:endParaRPr lang="nl-NL"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el 1"/>
          <p:cNvSpPr>
            <a:spLocks noGrp="1"/>
          </p:cNvSpPr>
          <p:nvPr>
            <p:ph type="title"/>
          </p:nvPr>
        </p:nvSpPr>
        <p:spPr>
          <a:xfrm>
            <a:off x="457200" y="274638"/>
            <a:ext cx="8229600" cy="706437"/>
          </a:xfrm>
        </p:spPr>
        <p:txBody>
          <a:bodyPr/>
          <a:lstStyle/>
          <a:p>
            <a:r>
              <a:rPr lang="nl-NL" sz="2800" b="1" dirty="0" smtClean="0"/>
              <a:t>Submicroscopische delen van de cel</a:t>
            </a:r>
            <a:endParaRPr lang="nl-NL" sz="2800" dirty="0" smtClean="0"/>
          </a:p>
        </p:txBody>
      </p:sp>
      <p:sp>
        <p:nvSpPr>
          <p:cNvPr id="67587" name="Tijdelijke aanduiding voor inhoud 2"/>
          <p:cNvSpPr>
            <a:spLocks noGrp="1"/>
          </p:cNvSpPr>
          <p:nvPr>
            <p:ph idx="1"/>
          </p:nvPr>
        </p:nvSpPr>
        <p:spPr>
          <a:xfrm>
            <a:off x="457200" y="1125538"/>
            <a:ext cx="8229600" cy="5256212"/>
          </a:xfrm>
        </p:spPr>
        <p:txBody>
          <a:bodyPr/>
          <a:lstStyle/>
          <a:p>
            <a:r>
              <a:rPr lang="nl-NL" sz="2400" smtClean="0"/>
              <a:t>Submicroscopisch betekent: kleiner dan met de lichtmicroscoop te zien is</a:t>
            </a:r>
          </a:p>
          <a:p>
            <a:r>
              <a:rPr lang="nl-NL" sz="2400" smtClean="0"/>
              <a:t>Dan heb je nodig: elektronenmicroscoop</a:t>
            </a:r>
          </a:p>
          <a:p>
            <a:endParaRPr lang="nl-NL" sz="2400" smtClean="0"/>
          </a:p>
          <a:p>
            <a:r>
              <a:rPr lang="nl-NL" sz="2400" smtClean="0"/>
              <a:t>De kleinste celonderdelen (organellen genoemd)</a:t>
            </a:r>
          </a:p>
          <a:p>
            <a:pPr>
              <a:buFontTx/>
              <a:buNone/>
            </a:pPr>
            <a:r>
              <a:rPr lang="nl-NL" sz="2400" smtClean="0"/>
              <a:t>	zijn alleen met elektronenmicroscopen te zien</a:t>
            </a:r>
          </a:p>
          <a:p>
            <a:r>
              <a:rPr lang="nl-NL" sz="2400" smtClean="0"/>
              <a:t>In de volgende dia’s worden deze organellen besproken en zijn er afbeeldingen van</a:t>
            </a:r>
          </a:p>
          <a:p>
            <a:endParaRPr lang="nl-NL" sz="2400" smtClean="0"/>
          </a:p>
        </p:txBody>
      </p:sp>
      <p:sp>
        <p:nvSpPr>
          <p:cNvPr id="67588" name="Tijdelijke aanduiding voor dianummer 4"/>
          <p:cNvSpPr>
            <a:spLocks noGrp="1"/>
          </p:cNvSpPr>
          <p:nvPr>
            <p:ph type="sldNum" sz="quarter" idx="12"/>
          </p:nvPr>
        </p:nvSpPr>
        <p:spPr>
          <a:noFill/>
        </p:spPr>
        <p:txBody>
          <a:bodyPr/>
          <a:lstStyle/>
          <a:p>
            <a:fld id="{6145D31A-1B04-4995-ABC6-DFE22781219C}" type="slidenum">
              <a:rPr lang="nl-NL" smtClean="0"/>
              <a:pPr/>
              <a:t>2</a:t>
            </a:fld>
            <a:endParaRPr lang="nl-NL"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el 1"/>
          <p:cNvSpPr>
            <a:spLocks noGrp="1"/>
          </p:cNvSpPr>
          <p:nvPr>
            <p:ph type="title"/>
          </p:nvPr>
        </p:nvSpPr>
        <p:spPr/>
        <p:txBody>
          <a:bodyPr/>
          <a:lstStyle/>
          <a:p>
            <a:r>
              <a:rPr lang="nl-NL" sz="2000" i="1" smtClean="0"/>
              <a:t>Optisch bereik van de lichtmicroscoop en de elektronenmicroscoop</a:t>
            </a:r>
            <a:endParaRPr lang="nl-NL" sz="2000" smtClean="0"/>
          </a:p>
        </p:txBody>
      </p:sp>
      <p:pic>
        <p:nvPicPr>
          <p:cNvPr id="68611" name="Tijdelijke aanduiding voor inhoud 3" descr="optischbereik.jpg"/>
          <p:cNvPicPr>
            <a:picLocks noGrp="1" noChangeAspect="1"/>
          </p:cNvPicPr>
          <p:nvPr>
            <p:ph idx="1"/>
          </p:nvPr>
        </p:nvPicPr>
        <p:blipFill>
          <a:blip r:embed="rId2" cstate="print"/>
          <a:srcRect/>
          <a:stretch>
            <a:fillRect/>
          </a:stretch>
        </p:blipFill>
        <p:spPr>
          <a:xfrm>
            <a:off x="1692275" y="1125538"/>
            <a:ext cx="5616575" cy="5616575"/>
          </a:xfrm>
        </p:spPr>
      </p:pic>
      <p:sp>
        <p:nvSpPr>
          <p:cNvPr id="68612" name="Tijdelijke aanduiding voor dianummer 4"/>
          <p:cNvSpPr>
            <a:spLocks noGrp="1"/>
          </p:cNvSpPr>
          <p:nvPr>
            <p:ph type="sldNum" sz="quarter" idx="12"/>
          </p:nvPr>
        </p:nvSpPr>
        <p:spPr>
          <a:noFill/>
        </p:spPr>
        <p:txBody>
          <a:bodyPr/>
          <a:lstStyle/>
          <a:p>
            <a:fld id="{06A1CEA0-B12E-47E8-BF99-22518B6951F3}" type="slidenum">
              <a:rPr lang="nl-NL" smtClean="0"/>
              <a:pPr/>
              <a:t>3</a:t>
            </a:fld>
            <a:endParaRPr lang="nl-NL"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Opdrachten</a:t>
            </a:r>
            <a:r>
              <a:rPr lang="en-US" dirty="0" smtClean="0"/>
              <a:t> </a:t>
            </a:r>
            <a:r>
              <a:rPr lang="en-US" dirty="0" err="1" smtClean="0"/>
              <a:t>maken</a:t>
            </a:r>
            <a:endParaRPr lang="nl-NL" dirty="0"/>
          </a:p>
        </p:txBody>
      </p:sp>
      <p:sp>
        <p:nvSpPr>
          <p:cNvPr id="3" name="Tijdelijke aanduiding voor inhoud 2"/>
          <p:cNvSpPr>
            <a:spLocks noGrp="1"/>
          </p:cNvSpPr>
          <p:nvPr>
            <p:ph idx="1"/>
          </p:nvPr>
        </p:nvSpPr>
        <p:spPr/>
        <p:txBody>
          <a:bodyPr/>
          <a:lstStyle/>
          <a:p>
            <a:r>
              <a:rPr lang="en-US" dirty="0" err="1" smtClean="0"/>
              <a:t>Maak</a:t>
            </a:r>
            <a:r>
              <a:rPr lang="en-US" dirty="0" smtClean="0"/>
              <a:t> </a:t>
            </a:r>
            <a:r>
              <a:rPr lang="en-US" dirty="0" err="1" smtClean="0"/>
              <a:t>opdracht</a:t>
            </a:r>
            <a:r>
              <a:rPr lang="en-US" dirty="0" smtClean="0"/>
              <a:t> 2 </a:t>
            </a:r>
            <a:r>
              <a:rPr lang="en-US" dirty="0" err="1" smtClean="0"/>
              <a:t>blz</a:t>
            </a:r>
            <a:r>
              <a:rPr lang="en-US" dirty="0" smtClean="0"/>
              <a:t>. 56 </a:t>
            </a:r>
            <a:r>
              <a:rPr lang="en-US" dirty="0" err="1" smtClean="0"/>
              <a:t>boek</a:t>
            </a:r>
            <a:endParaRPr lang="en-US" dirty="0" smtClean="0"/>
          </a:p>
          <a:p>
            <a:r>
              <a:rPr lang="en-US" dirty="0" err="1" smtClean="0"/>
              <a:t>Maak</a:t>
            </a:r>
            <a:r>
              <a:rPr lang="en-US" dirty="0" smtClean="0"/>
              <a:t> </a:t>
            </a:r>
            <a:r>
              <a:rPr lang="en-US" dirty="0" err="1" smtClean="0"/>
              <a:t>opdracht</a:t>
            </a:r>
            <a:r>
              <a:rPr lang="en-US" dirty="0" smtClean="0"/>
              <a:t> 3 </a:t>
            </a:r>
            <a:r>
              <a:rPr lang="en-US" dirty="0" err="1" smtClean="0"/>
              <a:t>blz</a:t>
            </a:r>
            <a:r>
              <a:rPr lang="en-US" dirty="0" smtClean="0"/>
              <a:t>. 56 </a:t>
            </a:r>
            <a:r>
              <a:rPr lang="en-US" dirty="0" err="1" smtClean="0"/>
              <a:t>boek</a:t>
            </a:r>
            <a:endParaRPr lang="en-US" dirty="0" smtClean="0"/>
          </a:p>
          <a:p>
            <a:r>
              <a:rPr lang="en-US" dirty="0" err="1" smtClean="0"/>
              <a:t>Maak</a:t>
            </a:r>
            <a:r>
              <a:rPr lang="en-US" dirty="0" smtClean="0"/>
              <a:t> </a:t>
            </a:r>
            <a:r>
              <a:rPr lang="en-US" dirty="0" err="1" smtClean="0"/>
              <a:t>opdracht</a:t>
            </a:r>
            <a:r>
              <a:rPr lang="en-US" dirty="0" smtClean="0"/>
              <a:t> 5 </a:t>
            </a:r>
            <a:r>
              <a:rPr lang="en-US" dirty="0" err="1" smtClean="0"/>
              <a:t>blz</a:t>
            </a:r>
            <a:r>
              <a:rPr lang="en-US" dirty="0" smtClean="0"/>
              <a:t>. 57 </a:t>
            </a:r>
            <a:r>
              <a:rPr lang="en-US" dirty="0" err="1" smtClean="0"/>
              <a:t>boek</a:t>
            </a:r>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el 1"/>
          <p:cNvSpPr>
            <a:spLocks noGrp="1"/>
          </p:cNvSpPr>
          <p:nvPr>
            <p:ph type="title"/>
          </p:nvPr>
        </p:nvSpPr>
        <p:spPr>
          <a:xfrm>
            <a:off x="457200" y="274638"/>
            <a:ext cx="8229600" cy="633412"/>
          </a:xfrm>
        </p:spPr>
        <p:txBody>
          <a:bodyPr/>
          <a:lstStyle/>
          <a:p>
            <a:r>
              <a:rPr lang="nl-NL" sz="3200" smtClean="0"/>
              <a:t>Bouw dierlijke cel: algemeen</a:t>
            </a:r>
          </a:p>
        </p:txBody>
      </p:sp>
      <p:pic>
        <p:nvPicPr>
          <p:cNvPr id="51203" name="Tijdelijke aanduiding voor inhoud 3" descr="dierlijke cel algemeen met namen.jpg"/>
          <p:cNvPicPr>
            <a:picLocks noGrp="1" noChangeAspect="1"/>
          </p:cNvPicPr>
          <p:nvPr>
            <p:ph idx="1"/>
          </p:nvPr>
        </p:nvPicPr>
        <p:blipFill>
          <a:blip r:embed="rId2" cstate="print"/>
          <a:srcRect/>
          <a:stretch>
            <a:fillRect/>
          </a:stretch>
        </p:blipFill>
        <p:spPr>
          <a:xfrm>
            <a:off x="1331913" y="981075"/>
            <a:ext cx="6192837" cy="5616575"/>
          </a:xfrm>
        </p:spPr>
      </p:pic>
      <p:sp>
        <p:nvSpPr>
          <p:cNvPr id="51204" name="Tijdelijke aanduiding voor dianummer 4"/>
          <p:cNvSpPr>
            <a:spLocks noGrp="1"/>
          </p:cNvSpPr>
          <p:nvPr>
            <p:ph type="sldNum" sz="quarter" idx="12"/>
          </p:nvPr>
        </p:nvSpPr>
        <p:spPr>
          <a:noFill/>
        </p:spPr>
        <p:txBody>
          <a:bodyPr/>
          <a:lstStyle/>
          <a:p>
            <a:fld id="{71D7F164-997F-4EB0-A428-8465DDC4A062}" type="slidenum">
              <a:rPr lang="nl-NL" smtClean="0"/>
              <a:pPr/>
              <a:t>5</a:t>
            </a:fld>
            <a:endParaRPr lang="nl-NL"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el 1"/>
          <p:cNvSpPr>
            <a:spLocks noGrp="1"/>
          </p:cNvSpPr>
          <p:nvPr>
            <p:ph type="title"/>
          </p:nvPr>
        </p:nvSpPr>
        <p:spPr>
          <a:xfrm>
            <a:off x="457200" y="274638"/>
            <a:ext cx="8229600" cy="1210146"/>
          </a:xfrm>
        </p:spPr>
        <p:txBody>
          <a:bodyPr>
            <a:normAutofit fontScale="90000"/>
          </a:bodyPr>
          <a:lstStyle/>
          <a:p>
            <a:r>
              <a:rPr lang="nl-NL" sz="2800" b="1" dirty="0" smtClean="0"/>
              <a:t>Verschillen en overeenkomsten</a:t>
            </a:r>
            <a:br>
              <a:rPr lang="nl-NL" sz="2800" b="1" dirty="0" smtClean="0"/>
            </a:br>
            <a:r>
              <a:rPr lang="nl-NL" sz="2800" b="1" dirty="0" smtClean="0"/>
              <a:t>bacteriën links    </a:t>
            </a:r>
            <a:br>
              <a:rPr lang="nl-NL" sz="2800" b="1" dirty="0" smtClean="0"/>
            </a:br>
            <a:r>
              <a:rPr lang="nl-NL" sz="2800" b="1" dirty="0" smtClean="0"/>
              <a:t>plantaardige en dierlijke cellen  rechts</a:t>
            </a:r>
          </a:p>
        </p:txBody>
      </p:sp>
      <p:pic>
        <p:nvPicPr>
          <p:cNvPr id="52227" name="Tijdelijke aanduiding voor inhoud 3" descr="bacterien 1.png"/>
          <p:cNvPicPr>
            <a:picLocks noGrp="1" noChangeAspect="1"/>
          </p:cNvPicPr>
          <p:nvPr>
            <p:ph idx="1"/>
          </p:nvPr>
        </p:nvPicPr>
        <p:blipFill>
          <a:blip r:embed="rId2" cstate="print"/>
          <a:srcRect/>
          <a:stretch>
            <a:fillRect/>
          </a:stretch>
        </p:blipFill>
        <p:spPr>
          <a:xfrm>
            <a:off x="395288" y="2493963"/>
            <a:ext cx="3097212" cy="2735262"/>
          </a:xfrm>
        </p:spPr>
      </p:pic>
      <p:pic>
        <p:nvPicPr>
          <p:cNvPr id="52228" name="Afbeelding 4" descr="plantaardige en dierlijke cel.jpg"/>
          <p:cNvPicPr>
            <a:picLocks noChangeAspect="1"/>
          </p:cNvPicPr>
          <p:nvPr/>
        </p:nvPicPr>
        <p:blipFill>
          <a:blip r:embed="rId3" cstate="print"/>
          <a:srcRect/>
          <a:stretch>
            <a:fillRect/>
          </a:stretch>
        </p:blipFill>
        <p:spPr bwMode="auto">
          <a:xfrm>
            <a:off x="3779838" y="2420938"/>
            <a:ext cx="5135562" cy="2843212"/>
          </a:xfrm>
          <a:prstGeom prst="rect">
            <a:avLst/>
          </a:prstGeom>
          <a:noFill/>
          <a:ln w="9525">
            <a:noFill/>
            <a:miter lim="800000"/>
            <a:headEnd/>
            <a:tailEnd/>
          </a:ln>
        </p:spPr>
      </p:pic>
      <p:sp>
        <p:nvSpPr>
          <p:cNvPr id="52229" name="Tijdelijke aanduiding voor dianummer 5"/>
          <p:cNvSpPr>
            <a:spLocks noGrp="1"/>
          </p:cNvSpPr>
          <p:nvPr>
            <p:ph type="sldNum" sz="quarter" idx="12"/>
          </p:nvPr>
        </p:nvSpPr>
        <p:spPr>
          <a:noFill/>
        </p:spPr>
        <p:txBody>
          <a:bodyPr/>
          <a:lstStyle/>
          <a:p>
            <a:fld id="{4D99CF8A-B677-4EC6-A212-D1C49D3C09DA}" type="slidenum">
              <a:rPr lang="nl-NL" smtClean="0"/>
              <a:pPr/>
              <a:t>6</a:t>
            </a:fld>
            <a:endParaRPr lang="nl-NL"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z="3200" smtClean="0"/>
              <a:t>PLANTAARDIGE  CELLEN</a:t>
            </a:r>
            <a:br>
              <a:rPr lang="en-US" sz="3200" smtClean="0"/>
            </a:br>
            <a:r>
              <a:rPr lang="en-US" sz="3200" smtClean="0"/>
              <a:t>rechtsonder: dierlijke cel</a:t>
            </a:r>
            <a:endParaRPr lang="nl-NL" sz="3200" smtClean="0"/>
          </a:p>
        </p:txBody>
      </p:sp>
      <p:sp>
        <p:nvSpPr>
          <p:cNvPr id="53251" name="Rectangle 3"/>
          <p:cNvSpPr>
            <a:spLocks noGrp="1" noChangeArrowheads="1"/>
          </p:cNvSpPr>
          <p:nvPr>
            <p:ph type="body" idx="1"/>
          </p:nvPr>
        </p:nvSpPr>
        <p:spPr/>
        <p:txBody>
          <a:bodyPr/>
          <a:lstStyle/>
          <a:p>
            <a:pPr eaLnBrk="1" hangingPunct="1"/>
            <a:endParaRPr lang="nl-NL" smtClean="0"/>
          </a:p>
        </p:txBody>
      </p:sp>
      <p:pic>
        <p:nvPicPr>
          <p:cNvPr id="53252" name="Picture 4" descr="PLANTAARDIGECEL4"/>
          <p:cNvPicPr>
            <a:picLocks noChangeAspect="1" noChangeArrowheads="1"/>
          </p:cNvPicPr>
          <p:nvPr/>
        </p:nvPicPr>
        <p:blipFill>
          <a:blip r:embed="rId2" cstate="print"/>
          <a:srcRect/>
          <a:stretch>
            <a:fillRect/>
          </a:stretch>
        </p:blipFill>
        <p:spPr bwMode="auto">
          <a:xfrm>
            <a:off x="468313" y="1628775"/>
            <a:ext cx="3455987" cy="2087563"/>
          </a:xfrm>
          <a:prstGeom prst="rect">
            <a:avLst/>
          </a:prstGeom>
          <a:noFill/>
          <a:ln w="9525">
            <a:noFill/>
            <a:miter lim="800000"/>
            <a:headEnd/>
            <a:tailEnd/>
          </a:ln>
        </p:spPr>
      </p:pic>
      <p:pic>
        <p:nvPicPr>
          <p:cNvPr id="53253" name="Picture 5" descr="PLANAARDIGECEL1"/>
          <p:cNvPicPr>
            <a:picLocks noChangeAspect="1" noChangeArrowheads="1"/>
          </p:cNvPicPr>
          <p:nvPr/>
        </p:nvPicPr>
        <p:blipFill>
          <a:blip r:embed="rId3" cstate="print"/>
          <a:srcRect/>
          <a:stretch>
            <a:fillRect/>
          </a:stretch>
        </p:blipFill>
        <p:spPr bwMode="auto">
          <a:xfrm>
            <a:off x="4716463" y="1628775"/>
            <a:ext cx="3897312" cy="2160588"/>
          </a:xfrm>
          <a:prstGeom prst="rect">
            <a:avLst/>
          </a:prstGeom>
          <a:noFill/>
          <a:ln w="9525">
            <a:noFill/>
            <a:miter lim="800000"/>
            <a:headEnd/>
            <a:tailEnd/>
          </a:ln>
        </p:spPr>
      </p:pic>
      <p:pic>
        <p:nvPicPr>
          <p:cNvPr id="53254" name="Picture 6" descr="PLANTAARDIGECEL2"/>
          <p:cNvPicPr>
            <a:picLocks noChangeAspect="1" noChangeArrowheads="1"/>
          </p:cNvPicPr>
          <p:nvPr/>
        </p:nvPicPr>
        <p:blipFill>
          <a:blip r:embed="rId4" cstate="print"/>
          <a:srcRect/>
          <a:stretch>
            <a:fillRect/>
          </a:stretch>
        </p:blipFill>
        <p:spPr bwMode="auto">
          <a:xfrm>
            <a:off x="468313" y="3860800"/>
            <a:ext cx="3382962" cy="2232025"/>
          </a:xfrm>
          <a:prstGeom prst="rect">
            <a:avLst/>
          </a:prstGeom>
          <a:noFill/>
          <a:ln w="9525">
            <a:noFill/>
            <a:miter lim="800000"/>
            <a:headEnd/>
            <a:tailEnd/>
          </a:ln>
        </p:spPr>
      </p:pic>
      <p:pic>
        <p:nvPicPr>
          <p:cNvPr id="53255" name="Picture 7" descr="PLANTAARDIGECEL3"/>
          <p:cNvPicPr>
            <a:picLocks noChangeAspect="1" noChangeArrowheads="1"/>
          </p:cNvPicPr>
          <p:nvPr/>
        </p:nvPicPr>
        <p:blipFill>
          <a:blip r:embed="rId5" cstate="print"/>
          <a:srcRect/>
          <a:stretch>
            <a:fillRect/>
          </a:stretch>
        </p:blipFill>
        <p:spPr bwMode="auto">
          <a:xfrm>
            <a:off x="4211638" y="3860800"/>
            <a:ext cx="4457700" cy="2311400"/>
          </a:xfrm>
          <a:prstGeom prst="rect">
            <a:avLst/>
          </a:prstGeom>
          <a:noFill/>
          <a:ln w="9525">
            <a:noFill/>
            <a:miter lim="800000"/>
            <a:headEnd/>
            <a:tailEnd/>
          </a:ln>
        </p:spPr>
      </p:pic>
      <p:sp>
        <p:nvSpPr>
          <p:cNvPr id="53256" name="Tijdelijke aanduiding voor dianummer 8"/>
          <p:cNvSpPr>
            <a:spLocks noGrp="1"/>
          </p:cNvSpPr>
          <p:nvPr>
            <p:ph type="sldNum" sz="quarter" idx="12"/>
          </p:nvPr>
        </p:nvSpPr>
        <p:spPr>
          <a:noFill/>
        </p:spPr>
        <p:txBody>
          <a:bodyPr/>
          <a:lstStyle/>
          <a:p>
            <a:fld id="{B6445DE9-F6C7-4103-BC91-DF702F22F122}" type="slidenum">
              <a:rPr lang="nl-NL" smtClean="0"/>
              <a:pPr/>
              <a:t>7</a:t>
            </a:fld>
            <a:endParaRPr lang="nl-NL"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el 1"/>
          <p:cNvSpPr>
            <a:spLocks noGrp="1"/>
          </p:cNvSpPr>
          <p:nvPr>
            <p:ph type="title"/>
          </p:nvPr>
        </p:nvSpPr>
        <p:spPr>
          <a:xfrm>
            <a:off x="457200" y="274638"/>
            <a:ext cx="8229600" cy="706437"/>
          </a:xfrm>
        </p:spPr>
        <p:txBody>
          <a:bodyPr>
            <a:normAutofit fontScale="90000"/>
          </a:bodyPr>
          <a:lstStyle/>
          <a:p>
            <a:r>
              <a:rPr lang="nl-NL" sz="2800" smtClean="0"/>
              <a:t>Organismen worden opgedeeld in 4 RIJKEN</a:t>
            </a:r>
            <a:br>
              <a:rPr lang="nl-NL" sz="2800" smtClean="0"/>
            </a:br>
            <a:r>
              <a:rPr lang="nl-NL" sz="2800" smtClean="0"/>
              <a:t>zie afbeelding</a:t>
            </a:r>
          </a:p>
        </p:txBody>
      </p:sp>
      <p:sp>
        <p:nvSpPr>
          <p:cNvPr id="54275" name="Tijdelijke aanduiding voor inhoud 2"/>
          <p:cNvSpPr>
            <a:spLocks noGrp="1"/>
          </p:cNvSpPr>
          <p:nvPr>
            <p:ph idx="1"/>
          </p:nvPr>
        </p:nvSpPr>
        <p:spPr>
          <a:xfrm>
            <a:off x="457200" y="1125538"/>
            <a:ext cx="8229600" cy="5472112"/>
          </a:xfrm>
        </p:spPr>
        <p:txBody>
          <a:bodyPr/>
          <a:lstStyle/>
          <a:p>
            <a:pPr fontAlgn="t"/>
            <a:r>
              <a:rPr lang="nl-NL" sz="2000" smtClean="0"/>
              <a:t>De leefwijze (autotroof of heterotroof) is voor de indeling in de vier groepen eveneens van belang. </a:t>
            </a:r>
            <a:r>
              <a:rPr lang="nl-NL" sz="2000" b="1" smtClean="0"/>
              <a:t>Heterotrofe organismen </a:t>
            </a:r>
            <a:r>
              <a:rPr lang="nl-NL" sz="2000" smtClean="0"/>
              <a:t>voeden zich met andere organismen of de resten daarvan. </a:t>
            </a:r>
            <a:r>
              <a:rPr lang="nl-NL" sz="2000" b="1" smtClean="0"/>
              <a:t>Autotrofe organismen </a:t>
            </a:r>
            <a:r>
              <a:rPr lang="nl-NL" sz="2000" smtClean="0"/>
              <a:t>hebben geen organische stoffen nodig als voeding.</a:t>
            </a:r>
            <a:br>
              <a:rPr lang="nl-NL" sz="2000" smtClean="0"/>
            </a:br>
            <a:r>
              <a:rPr lang="nl-NL" sz="2000" smtClean="0"/>
              <a:t>In het hoofdstuk Stofwisseling vind je de verdere uitleg van de begrippen autotroof en heterotroof</a:t>
            </a:r>
          </a:p>
          <a:p>
            <a:pPr fontAlgn="t"/>
            <a:r>
              <a:rPr lang="nl-NL" sz="2000" smtClean="0"/>
              <a:t>In de rest van dit hoofdstuk houden we ons alleen bezig met plantaardige en dierlijke cellen</a:t>
            </a:r>
            <a:r>
              <a:rPr lang="nl-NL" sz="2400" smtClean="0"/>
              <a:t>.</a:t>
            </a:r>
          </a:p>
          <a:p>
            <a:endParaRPr lang="nl-NL" smtClean="0"/>
          </a:p>
        </p:txBody>
      </p:sp>
      <p:pic>
        <p:nvPicPr>
          <p:cNvPr id="54276" name="Afbeelding 3" descr="rijken.jpg"/>
          <p:cNvPicPr>
            <a:picLocks noChangeAspect="1"/>
          </p:cNvPicPr>
          <p:nvPr/>
        </p:nvPicPr>
        <p:blipFill>
          <a:blip r:embed="rId2" cstate="print"/>
          <a:srcRect/>
          <a:stretch>
            <a:fillRect/>
          </a:stretch>
        </p:blipFill>
        <p:spPr bwMode="auto">
          <a:xfrm>
            <a:off x="4572000" y="3452813"/>
            <a:ext cx="4321175" cy="3216275"/>
          </a:xfrm>
          <a:prstGeom prst="rect">
            <a:avLst/>
          </a:prstGeom>
          <a:noFill/>
          <a:ln w="9525">
            <a:noFill/>
            <a:miter lim="800000"/>
            <a:headEnd/>
            <a:tailEnd/>
          </a:ln>
        </p:spPr>
      </p:pic>
      <p:sp>
        <p:nvSpPr>
          <p:cNvPr id="54277" name="Tijdelijke aanduiding voor dianummer 5"/>
          <p:cNvSpPr>
            <a:spLocks noGrp="1"/>
          </p:cNvSpPr>
          <p:nvPr>
            <p:ph type="sldNum" sz="quarter" idx="12"/>
          </p:nvPr>
        </p:nvSpPr>
        <p:spPr>
          <a:noFill/>
        </p:spPr>
        <p:txBody>
          <a:bodyPr/>
          <a:lstStyle/>
          <a:p>
            <a:fld id="{B6F425F3-17BE-485C-BAB3-9475DB4C50B4}" type="slidenum">
              <a:rPr lang="nl-NL" smtClean="0"/>
              <a:pPr/>
              <a:t>8</a:t>
            </a:fld>
            <a:endParaRPr lang="nl-NL"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el 1"/>
          <p:cNvSpPr>
            <a:spLocks noGrp="1"/>
          </p:cNvSpPr>
          <p:nvPr>
            <p:ph type="title"/>
          </p:nvPr>
        </p:nvSpPr>
        <p:spPr>
          <a:xfrm>
            <a:off x="457200" y="274638"/>
            <a:ext cx="8229600" cy="706437"/>
          </a:xfrm>
        </p:spPr>
        <p:txBody>
          <a:bodyPr/>
          <a:lstStyle/>
          <a:p>
            <a:r>
              <a:rPr lang="nl-NL" sz="3200" b="1" dirty="0" smtClean="0"/>
              <a:t>Virussen  1</a:t>
            </a:r>
          </a:p>
        </p:txBody>
      </p:sp>
      <p:sp>
        <p:nvSpPr>
          <p:cNvPr id="55299" name="Tijdelijke aanduiding voor inhoud 2"/>
          <p:cNvSpPr>
            <a:spLocks noGrp="1"/>
          </p:cNvSpPr>
          <p:nvPr>
            <p:ph idx="1"/>
          </p:nvPr>
        </p:nvSpPr>
        <p:spPr>
          <a:xfrm>
            <a:off x="457200" y="981075"/>
            <a:ext cx="8229600" cy="5543550"/>
          </a:xfrm>
        </p:spPr>
        <p:txBody>
          <a:bodyPr/>
          <a:lstStyle/>
          <a:p>
            <a:r>
              <a:rPr lang="nl-NL" sz="2000" smtClean="0"/>
              <a:t>Virussen kunnen niet worden ondergebracht bij een van de genoemde groepen organismen. Ze zijn ontzettend klein, hebben een hele eenvoudige bouw en geen eigen stofwisseling. Zonder een cel van een ander organisme zijn ze tot niets in staat. Ze kunnen alleen een gastheercel vinden, zich daaraan hechten en erin binnendringen. Als een virus zo'n gastheercel binnengedrongen is, laat hij zich vermenigvuldigen door het mechanisme van die cel</a:t>
            </a:r>
          </a:p>
          <a:p>
            <a:pPr>
              <a:buFontTx/>
              <a:buNone/>
            </a:pPr>
            <a:endParaRPr lang="nl-NL" sz="2000" smtClean="0"/>
          </a:p>
          <a:p>
            <a:r>
              <a:rPr lang="nl-NL" sz="2000" smtClean="0"/>
              <a:t>Virussen:</a:t>
            </a:r>
          </a:p>
          <a:p>
            <a:pPr>
              <a:buFontTx/>
              <a:buChar char="-"/>
            </a:pPr>
            <a:r>
              <a:rPr lang="nl-NL" sz="2000" smtClean="0"/>
              <a:t>Hebben een eiwitmantel in plaats van een celmembraan</a:t>
            </a:r>
          </a:p>
          <a:p>
            <a:pPr>
              <a:buFontTx/>
              <a:buChar char="-"/>
            </a:pPr>
            <a:r>
              <a:rPr lang="nl-NL" sz="2000" smtClean="0"/>
              <a:t>Hebben géén eigen stofwisseling en dus een gastheercel nodig om zich voort te planten</a:t>
            </a:r>
          </a:p>
          <a:p>
            <a:pPr>
              <a:buFontTx/>
              <a:buChar char="-"/>
            </a:pPr>
            <a:r>
              <a:rPr lang="nl-NL" sz="2000" smtClean="0"/>
              <a:t>Ze hebben DNA óf RNA (nooit beiden tegelijk )</a:t>
            </a:r>
          </a:p>
          <a:p>
            <a:pPr>
              <a:buFontTx/>
              <a:buChar char="-"/>
            </a:pPr>
            <a:endParaRPr lang="nl-NL" sz="2000" smtClean="0"/>
          </a:p>
        </p:txBody>
      </p:sp>
      <p:sp>
        <p:nvSpPr>
          <p:cNvPr id="55300" name="Tijdelijke aanduiding voor dianummer 4"/>
          <p:cNvSpPr>
            <a:spLocks noGrp="1"/>
          </p:cNvSpPr>
          <p:nvPr>
            <p:ph type="sldNum" sz="quarter" idx="12"/>
          </p:nvPr>
        </p:nvSpPr>
        <p:spPr>
          <a:noFill/>
        </p:spPr>
        <p:txBody>
          <a:bodyPr/>
          <a:lstStyle/>
          <a:p>
            <a:fld id="{28EBC3A1-F14B-46B1-968F-D374C14E1340}" type="slidenum">
              <a:rPr lang="nl-NL" smtClean="0"/>
              <a:pPr/>
              <a:t>9</a:t>
            </a:fld>
            <a:endParaRPr lang="nl-NL" smtClean="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339</Words>
  <Application>Microsoft Office PowerPoint</Application>
  <PresentationFormat>Diavoorstelling (4:3)</PresentationFormat>
  <Paragraphs>47</Paragraphs>
  <Slides>11</Slides>
  <Notes>0</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Office-thema</vt:lpstr>
      <vt:lpstr>B. Stof 2 Zelf cellen bekijken B. Stof 3 Plantaardige en dierlijke cellen  Algemeen: Cellen</vt:lpstr>
      <vt:lpstr>Submicroscopische delen van de cel</vt:lpstr>
      <vt:lpstr>Optisch bereik van de lichtmicroscoop en de elektronenmicroscoop</vt:lpstr>
      <vt:lpstr>Opdrachten maken</vt:lpstr>
      <vt:lpstr>Bouw dierlijke cel: algemeen</vt:lpstr>
      <vt:lpstr>Verschillen en overeenkomsten bacteriën links     plantaardige en dierlijke cellen  rechts</vt:lpstr>
      <vt:lpstr>PLANTAARDIGE  CELLEN rechtsonder: dierlijke cel</vt:lpstr>
      <vt:lpstr>Organismen worden opgedeeld in 4 RIJKEN zie afbeelding</vt:lpstr>
      <vt:lpstr>Virussen  1</vt:lpstr>
      <vt:lpstr>Virussen  2    Hoe het virus jouw cel dwingt het virus te vermenigvuldigen</vt:lpstr>
      <vt:lpstr>Practica: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Stof 2 Zelf cellen bekijken B. Stof 3 Plantaardige en dierlijke cellen  Algemeen: Cellen</dc:title>
  <dc:creator>biobertus</dc:creator>
  <cp:lastModifiedBy>biobertus</cp:lastModifiedBy>
  <cp:revision>2</cp:revision>
  <dcterms:created xsi:type="dcterms:W3CDTF">2014-12-15T10:51:55Z</dcterms:created>
  <dcterms:modified xsi:type="dcterms:W3CDTF">2014-12-15T11:19:10Z</dcterms:modified>
</cp:coreProperties>
</file>